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06" d="100"/>
          <a:sy n="106"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bflood@pahouse.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42901"/>
            <a:ext cx="8825658" cy="3534368"/>
          </a:xfrm>
        </p:spPr>
        <p:txBody>
          <a:bodyPr/>
          <a:lstStyle/>
          <a:p>
            <a:pPr algn="ctr"/>
            <a:r>
              <a:rPr lang="en-US" dirty="0" smtClean="0"/>
              <a:t>Notable Legislation</a:t>
            </a:r>
            <a:endParaRPr lang="en-US" dirty="0"/>
          </a:p>
        </p:txBody>
      </p:sp>
      <p:sp>
        <p:nvSpPr>
          <p:cNvPr id="3" name="Subtitle 2"/>
          <p:cNvSpPr>
            <a:spLocks noGrp="1"/>
          </p:cNvSpPr>
          <p:nvPr>
            <p:ph type="subTitle" idx="1"/>
          </p:nvPr>
        </p:nvSpPr>
        <p:spPr>
          <a:xfrm>
            <a:off x="1154954" y="4284956"/>
            <a:ext cx="9546384" cy="1958681"/>
          </a:xfrm>
        </p:spPr>
        <p:txBody>
          <a:bodyPr>
            <a:normAutofit/>
          </a:bodyPr>
          <a:lstStyle/>
          <a:p>
            <a:pPr algn="ctr"/>
            <a:r>
              <a:rPr lang="en-US" sz="2400" b="1" dirty="0" smtClean="0">
                <a:solidFill>
                  <a:srgbClr val="FFC000"/>
                </a:solidFill>
              </a:rPr>
              <a:t>Advancing within the Pennsylvania general assembly </a:t>
            </a:r>
          </a:p>
          <a:p>
            <a:pPr algn="ctr"/>
            <a:r>
              <a:rPr lang="en-US" sz="2400" b="1" dirty="0" smtClean="0">
                <a:solidFill>
                  <a:srgbClr val="FFC000"/>
                </a:solidFill>
              </a:rPr>
              <a:t>During the 2015/16 Legislative session </a:t>
            </a:r>
            <a:endParaRPr lang="en-US" sz="2400" b="1" dirty="0">
              <a:solidFill>
                <a:srgbClr val="FFC00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6271" y="978803"/>
            <a:ext cx="1343025" cy="1292599"/>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p:spPr>
      </p:pic>
    </p:spTree>
    <p:extLst>
      <p:ext uri="{BB962C8B-B14F-4D97-AF65-F5344CB8AC3E}">
        <p14:creationId xmlns:p14="http://schemas.microsoft.com/office/powerpoint/2010/main" val="315392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92D050"/>
                </a:solidFill>
              </a:rPr>
              <a:t>Other Legislation of Import </a:t>
            </a:r>
            <a:endParaRPr lang="en-US" dirty="0">
              <a:solidFill>
                <a:srgbClr val="92D050"/>
              </a:solidFill>
            </a:endParaRPr>
          </a:p>
        </p:txBody>
      </p:sp>
      <p:sp>
        <p:nvSpPr>
          <p:cNvPr id="3" name="Content Placeholder 2"/>
          <p:cNvSpPr>
            <a:spLocks noGrp="1"/>
          </p:cNvSpPr>
          <p:nvPr>
            <p:ph idx="1"/>
          </p:nvPr>
        </p:nvSpPr>
        <p:spPr>
          <a:xfrm>
            <a:off x="368633" y="1435119"/>
            <a:ext cx="11509513" cy="5354980"/>
          </a:xfrm>
        </p:spPr>
        <p:txBody>
          <a:bodyPr>
            <a:normAutofit fontScale="92500" lnSpcReduction="10000"/>
          </a:bodyPr>
          <a:lstStyle/>
          <a:p>
            <a:r>
              <a:rPr lang="en-US" dirty="0" smtClean="0">
                <a:solidFill>
                  <a:srgbClr val="FFC000"/>
                </a:solidFill>
              </a:rPr>
              <a:t>House Bill 2135 (Dawkins) – </a:t>
            </a:r>
            <a:r>
              <a:rPr lang="en-US" dirty="0" smtClean="0"/>
              <a:t>Proposes to expand parole eligibility (after 15 years) to those sentenced to a term of life imprisonment. This measure is pending further consideration by the House Judiciary Committee.  </a:t>
            </a:r>
          </a:p>
          <a:p>
            <a:r>
              <a:rPr lang="en-US" dirty="0" smtClean="0">
                <a:solidFill>
                  <a:srgbClr val="FFC000"/>
                </a:solidFill>
              </a:rPr>
              <a:t>House Bill 2425 (Kinsey) – </a:t>
            </a:r>
            <a:r>
              <a:rPr lang="en-US" dirty="0" smtClean="0"/>
              <a:t>Proposes to require Pennsylvania law enforcement agencies to establish protocols governing its policies relating to the use, retention, deletion, access and redaction of body-worn camera recordings.  This measure is pending further consideration by the House Judiciary Committee. </a:t>
            </a:r>
          </a:p>
          <a:p>
            <a:r>
              <a:rPr lang="en-US" dirty="0" smtClean="0">
                <a:solidFill>
                  <a:srgbClr val="FFC000"/>
                </a:solidFill>
              </a:rPr>
              <a:t>House Bill 2091 (McClinton) </a:t>
            </a:r>
            <a:r>
              <a:rPr lang="en-US" dirty="0" smtClean="0"/>
              <a:t>– Proposes to establish the Pennsylvania Center for Effective Indigent Defense Legal Representation, which would perform the following duties: </a:t>
            </a:r>
          </a:p>
          <a:p>
            <a:pPr lvl="1">
              <a:buFont typeface="Wingdings" panose="05000000000000000000" pitchFamily="2" charset="2"/>
              <a:buChar char="q"/>
            </a:pPr>
            <a:r>
              <a:rPr lang="en-US" dirty="0" smtClean="0"/>
              <a:t>Develop and provide continuing education, training and professional development for public defender staff;</a:t>
            </a:r>
          </a:p>
          <a:p>
            <a:pPr lvl="1">
              <a:buFont typeface="Wingdings" panose="05000000000000000000" pitchFamily="2" charset="2"/>
              <a:buChar char="q"/>
            </a:pPr>
            <a:r>
              <a:rPr lang="en-US" dirty="0" smtClean="0"/>
              <a:t>Establish and maintain programs for capital case defense skills training; </a:t>
            </a:r>
          </a:p>
          <a:p>
            <a:pPr lvl="1">
              <a:buFont typeface="Wingdings" panose="05000000000000000000" pitchFamily="2" charset="2"/>
              <a:buChar char="q"/>
            </a:pPr>
            <a:r>
              <a:rPr lang="en-US" dirty="0" smtClean="0"/>
              <a:t>Establish a virtual defender training library; and </a:t>
            </a:r>
          </a:p>
          <a:p>
            <a:pPr lvl="1">
              <a:buFont typeface="Wingdings" panose="05000000000000000000" pitchFamily="2" charset="2"/>
              <a:buChar char="q"/>
            </a:pPr>
            <a:r>
              <a:rPr lang="en-US" dirty="0" smtClean="0"/>
              <a:t>Contract </a:t>
            </a:r>
            <a:r>
              <a:rPr lang="en-US" dirty="0" smtClean="0"/>
              <a:t>with non-profit organizations to assist the center in adequately administering its </a:t>
            </a:r>
            <a:r>
              <a:rPr lang="en-US" dirty="0" smtClean="0"/>
              <a:t>duties</a:t>
            </a:r>
          </a:p>
          <a:p>
            <a:pPr lvl="1">
              <a:buFont typeface="Wingdings" panose="05000000000000000000" pitchFamily="2" charset="2"/>
              <a:buChar char="q"/>
            </a:pPr>
            <a:r>
              <a:rPr lang="en-US" dirty="0"/>
              <a:t>On May 23, 2016, this measure was referred to the House Judiciary Committee and is pending further consideration. </a:t>
            </a:r>
          </a:p>
          <a:p>
            <a:pPr marL="457200" lvl="1" indent="0">
              <a:buNone/>
            </a:pPr>
            <a:r>
              <a:rPr lang="en-US" dirty="0" smtClean="0"/>
              <a:t> </a:t>
            </a:r>
            <a:endParaRPr lang="en-US" dirty="0" smtClean="0"/>
          </a:p>
        </p:txBody>
      </p:sp>
    </p:spTree>
    <p:extLst>
      <p:ext uri="{BB962C8B-B14F-4D97-AF65-F5344CB8AC3E}">
        <p14:creationId xmlns:p14="http://schemas.microsoft.com/office/powerpoint/2010/main" val="355408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00050"/>
            <a:ext cx="10799158" cy="2353133"/>
          </a:xfrm>
        </p:spPr>
        <p:txBody>
          <a:bodyPr/>
          <a:lstStyle/>
          <a:p>
            <a:pPr algn="ctr"/>
            <a:r>
              <a:rPr lang="en-US" dirty="0" smtClean="0"/>
              <a:t/>
            </a:r>
            <a:br>
              <a:rPr lang="en-US" dirty="0" smtClean="0"/>
            </a:br>
            <a:r>
              <a:rPr lang="en-US" dirty="0"/>
              <a:t/>
            </a:r>
            <a:br>
              <a:rPr lang="en-US" dirty="0"/>
            </a:br>
            <a:r>
              <a:rPr lang="en-US" dirty="0" smtClean="0">
                <a:solidFill>
                  <a:srgbClr val="FFC000"/>
                </a:solidFill>
              </a:rPr>
              <a:t>Pennsylvania Legislative Black Caucus </a:t>
            </a:r>
            <a:endParaRPr lang="en-US" dirty="0">
              <a:solidFill>
                <a:srgbClr val="FFC000"/>
              </a:solidFill>
            </a:endParaRPr>
          </a:p>
        </p:txBody>
      </p:sp>
      <p:sp>
        <p:nvSpPr>
          <p:cNvPr id="3" name="Content Placeholder 2"/>
          <p:cNvSpPr>
            <a:spLocks noGrp="1"/>
          </p:cNvSpPr>
          <p:nvPr>
            <p:ph idx="1"/>
          </p:nvPr>
        </p:nvSpPr>
        <p:spPr>
          <a:xfrm>
            <a:off x="1431925" y="2753183"/>
            <a:ext cx="8946541" cy="3433482"/>
          </a:xfrm>
        </p:spPr>
        <p:txBody>
          <a:bodyPr/>
          <a:lstStyle/>
          <a:p>
            <a:endParaRPr lang="en-US" dirty="0" smtClean="0"/>
          </a:p>
          <a:p>
            <a:pPr marL="0" indent="0" algn="ctr">
              <a:buNone/>
            </a:pPr>
            <a:r>
              <a:rPr lang="en-US" sz="2400" dirty="0" smtClean="0"/>
              <a:t>For more information concerning any particular legislation that has either been introduced or is advancing through the PA General Assembly, please do not hesitate to contact the Pennsylvania Legislative Black Caucus Office at (717)772-6955 or </a:t>
            </a:r>
            <a:r>
              <a:rPr lang="en-US" sz="2400" dirty="0" smtClean="0">
                <a:hlinkClick r:id="rId2"/>
              </a:rPr>
              <a:t>bflood@pahouse.net</a:t>
            </a:r>
            <a:r>
              <a:rPr lang="en-US" sz="2400" dirty="0" smtClean="0"/>
              <a:t>. </a:t>
            </a:r>
            <a:endParaRPr lang="en-US" sz="24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196" y="400050"/>
            <a:ext cx="1343025" cy="1295774"/>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p:spPr>
      </p:pic>
    </p:spTree>
    <p:extLst>
      <p:ext uri="{BB962C8B-B14F-4D97-AF65-F5344CB8AC3E}">
        <p14:creationId xmlns:p14="http://schemas.microsoft.com/office/powerpoint/2010/main" val="279960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Body Camera Legislation </a:t>
            </a:r>
            <a:endParaRPr lang="en-US" dirty="0"/>
          </a:p>
        </p:txBody>
      </p:sp>
      <p:sp>
        <p:nvSpPr>
          <p:cNvPr id="3" name="Content Placeholder 2"/>
          <p:cNvSpPr>
            <a:spLocks noGrp="1"/>
          </p:cNvSpPr>
          <p:nvPr>
            <p:ph idx="1"/>
          </p:nvPr>
        </p:nvSpPr>
        <p:spPr>
          <a:xfrm>
            <a:off x="1103312" y="1853248"/>
            <a:ext cx="10445958" cy="4195481"/>
          </a:xfrm>
        </p:spPr>
        <p:txBody>
          <a:bodyPr/>
          <a:lstStyle/>
          <a:p>
            <a:r>
              <a:rPr lang="en-US" dirty="0" smtClean="0">
                <a:solidFill>
                  <a:srgbClr val="FFC000"/>
                </a:solidFill>
              </a:rPr>
              <a:t>Senate Bill 976 (Greenleaf) </a:t>
            </a:r>
          </a:p>
          <a:p>
            <a:pPr lvl="1">
              <a:buFont typeface="Wingdings" panose="05000000000000000000" pitchFamily="2" charset="2"/>
              <a:buChar char="v"/>
            </a:pPr>
            <a:r>
              <a:rPr lang="en-US" dirty="0" smtClean="0">
                <a:solidFill>
                  <a:srgbClr val="92D050"/>
                </a:solidFill>
              </a:rPr>
              <a:t>Highlights of the measure:</a:t>
            </a:r>
          </a:p>
          <a:p>
            <a:pPr lvl="1">
              <a:buFont typeface="Courier New" panose="02070309020205020404" pitchFamily="49" charset="0"/>
              <a:buChar char="o"/>
            </a:pPr>
            <a:r>
              <a:rPr lang="en-US" dirty="0" smtClean="0"/>
              <a:t>Includes procedures for requesting production of a law enforcement audio or video recording, such as:</a:t>
            </a:r>
          </a:p>
          <a:p>
            <a:pPr lvl="2">
              <a:buFont typeface="Wingdings" panose="05000000000000000000" pitchFamily="2" charset="2"/>
              <a:buChar char="q"/>
            </a:pPr>
            <a:r>
              <a:rPr lang="en-US" dirty="0" smtClean="0"/>
              <a:t> A written request must be made within 14 days of the date on which the audio or video recording was made (a written request must identify with particularity the incident, event, individual that is the subject of the recording. </a:t>
            </a:r>
          </a:p>
          <a:p>
            <a:pPr lvl="2">
              <a:buFont typeface="Wingdings" panose="05000000000000000000" pitchFamily="2" charset="2"/>
              <a:buChar char="q"/>
            </a:pPr>
            <a:r>
              <a:rPr lang="en-US" dirty="0" smtClean="0"/>
              <a:t>Exempts recordings that have been identified by the law enforcement agency as potential evidence in a criminal matter.</a:t>
            </a:r>
          </a:p>
          <a:p>
            <a:pPr lvl="2">
              <a:buFont typeface="Wingdings" panose="05000000000000000000" pitchFamily="2" charset="2"/>
              <a:buChar char="q"/>
            </a:pPr>
            <a:r>
              <a:rPr lang="en-US" dirty="0" smtClean="0"/>
              <a:t>Enables law enforcement agencies to establish reasonable fees relating to the cost incurred to disclose recordings. </a:t>
            </a:r>
            <a:endParaRPr lang="en-US" dirty="0"/>
          </a:p>
        </p:txBody>
      </p:sp>
    </p:spTree>
    <p:extLst>
      <p:ext uri="{BB962C8B-B14F-4D97-AF65-F5344CB8AC3E}">
        <p14:creationId xmlns:p14="http://schemas.microsoft.com/office/powerpoint/2010/main" val="226435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Body Camera Legislation </a:t>
            </a:r>
            <a:r>
              <a:rPr lang="en-US" dirty="0" smtClean="0"/>
              <a:t>(Cont.)</a:t>
            </a:r>
            <a:endParaRPr lang="en-US" dirty="0"/>
          </a:p>
        </p:txBody>
      </p:sp>
      <p:sp>
        <p:nvSpPr>
          <p:cNvPr id="3" name="Content Placeholder 2"/>
          <p:cNvSpPr>
            <a:spLocks noGrp="1"/>
          </p:cNvSpPr>
          <p:nvPr>
            <p:ph idx="1"/>
          </p:nvPr>
        </p:nvSpPr>
        <p:spPr>
          <a:xfrm>
            <a:off x="1104293" y="1595718"/>
            <a:ext cx="10604003" cy="4864717"/>
          </a:xfrm>
        </p:spPr>
        <p:txBody>
          <a:bodyPr/>
          <a:lstStyle/>
          <a:p>
            <a:r>
              <a:rPr lang="en-US" dirty="0">
                <a:solidFill>
                  <a:srgbClr val="FFC000"/>
                </a:solidFill>
              </a:rPr>
              <a:t>Senate Bill 976 (Greenleaf) </a:t>
            </a:r>
          </a:p>
          <a:p>
            <a:pPr lvl="1">
              <a:buFont typeface="Wingdings" panose="05000000000000000000" pitchFamily="2" charset="2"/>
              <a:buChar char="v"/>
            </a:pPr>
            <a:r>
              <a:rPr lang="en-US" dirty="0">
                <a:solidFill>
                  <a:srgbClr val="92D050"/>
                </a:solidFill>
              </a:rPr>
              <a:t>Highlights of the measure</a:t>
            </a:r>
            <a:r>
              <a:rPr lang="en-US" dirty="0" smtClean="0">
                <a:solidFill>
                  <a:srgbClr val="92D050"/>
                </a:solidFill>
              </a:rPr>
              <a:t>:</a:t>
            </a:r>
          </a:p>
          <a:p>
            <a:pPr lvl="1">
              <a:buFont typeface="Courier New" panose="02070309020205020404" pitchFamily="49" charset="0"/>
              <a:buChar char="o"/>
            </a:pPr>
            <a:r>
              <a:rPr lang="en-US" dirty="0" smtClean="0"/>
              <a:t>Permits a requestor to file a petition with the Court of Common Pleas if their written request for the production of a recording was denied by a law enforcement agency;</a:t>
            </a:r>
          </a:p>
          <a:p>
            <a:pPr lvl="1">
              <a:buFont typeface="Courier New" panose="02070309020205020404" pitchFamily="49" charset="0"/>
              <a:buChar char="o"/>
            </a:pPr>
            <a:r>
              <a:rPr lang="en-US" dirty="0" smtClean="0"/>
              <a:t>Requires a filing fee of $250 for petitioners </a:t>
            </a:r>
          </a:p>
          <a:p>
            <a:pPr lvl="1">
              <a:buFont typeface="Courier New" panose="02070309020205020404" pitchFamily="49" charset="0"/>
              <a:buChar char="o"/>
            </a:pPr>
            <a:r>
              <a:rPr lang="en-US" dirty="0" smtClean="0"/>
              <a:t>Provides for the summary dismissal of petitions under the following circumstances:</a:t>
            </a:r>
          </a:p>
          <a:p>
            <a:pPr lvl="2">
              <a:buFont typeface="Wingdings" panose="05000000000000000000" pitchFamily="2" charset="2"/>
              <a:buChar char="q"/>
            </a:pPr>
            <a:r>
              <a:rPr lang="en-US" dirty="0" smtClean="0"/>
              <a:t>A written request to a law enforcement agency was submitted untimely; </a:t>
            </a:r>
          </a:p>
          <a:p>
            <a:pPr lvl="2">
              <a:buFont typeface="Wingdings" panose="05000000000000000000" pitchFamily="2" charset="2"/>
              <a:buChar char="q"/>
            </a:pPr>
            <a:r>
              <a:rPr lang="en-US" dirty="0" smtClean="0"/>
              <a:t>A written request lacks requisite specificity; and</a:t>
            </a:r>
          </a:p>
          <a:p>
            <a:pPr lvl="2">
              <a:buFont typeface="Wingdings" panose="05000000000000000000" pitchFamily="2" charset="2"/>
              <a:buChar char="q"/>
            </a:pPr>
            <a:r>
              <a:rPr lang="en-US" dirty="0" smtClean="0"/>
              <a:t>The district attorney or attorney general certifies that are recording pertains to an investigation.</a:t>
            </a:r>
            <a:endParaRPr lang="en-US" dirty="0">
              <a:solidFill>
                <a:srgbClr val="92D050"/>
              </a:solidFill>
            </a:endParaRPr>
          </a:p>
          <a:p>
            <a:pPr lvl="1">
              <a:buFont typeface="Courier New" panose="02070309020205020404" pitchFamily="49" charset="0"/>
              <a:buChar char="o"/>
            </a:pPr>
            <a:r>
              <a:rPr lang="en-US" dirty="0" smtClean="0"/>
              <a:t>The Court may grant petitions, in whole or part, that establish the following by a preponderance of evidence: </a:t>
            </a:r>
            <a:endParaRPr lang="en-US" dirty="0"/>
          </a:p>
        </p:txBody>
      </p:sp>
    </p:spTree>
    <p:extLst>
      <p:ext uri="{BB962C8B-B14F-4D97-AF65-F5344CB8AC3E}">
        <p14:creationId xmlns:p14="http://schemas.microsoft.com/office/powerpoint/2010/main" val="223200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Camera Legislation (Cont.)</a:t>
            </a:r>
          </a:p>
        </p:txBody>
      </p:sp>
      <p:sp>
        <p:nvSpPr>
          <p:cNvPr id="3" name="Content Placeholder 2"/>
          <p:cNvSpPr>
            <a:spLocks noGrp="1"/>
          </p:cNvSpPr>
          <p:nvPr>
            <p:ph idx="1"/>
          </p:nvPr>
        </p:nvSpPr>
        <p:spPr>
          <a:xfrm>
            <a:off x="1104293" y="1635474"/>
            <a:ext cx="8946541" cy="4195481"/>
          </a:xfrm>
        </p:spPr>
        <p:txBody>
          <a:bodyPr/>
          <a:lstStyle/>
          <a:p>
            <a:r>
              <a:rPr lang="en-US" dirty="0">
                <a:solidFill>
                  <a:srgbClr val="FFC000"/>
                </a:solidFill>
              </a:rPr>
              <a:t>Senate Bill 976 (Greenleaf) </a:t>
            </a:r>
          </a:p>
          <a:p>
            <a:pPr lvl="1">
              <a:buFont typeface="Wingdings" panose="05000000000000000000" pitchFamily="2" charset="2"/>
              <a:buChar char="v"/>
            </a:pPr>
            <a:r>
              <a:rPr lang="en-US" dirty="0">
                <a:solidFill>
                  <a:srgbClr val="92D050"/>
                </a:solidFill>
              </a:rPr>
              <a:t>Highlights of the measure:</a:t>
            </a:r>
          </a:p>
          <a:p>
            <a:pPr lvl="1">
              <a:buFont typeface="Courier New" panose="02070309020205020404" pitchFamily="49" charset="0"/>
              <a:buChar char="o"/>
            </a:pPr>
            <a:r>
              <a:rPr lang="en-US" dirty="0" smtClean="0"/>
              <a:t>That neither the district attorney nor the attorney general has certified that a recording pertains to an investigation;</a:t>
            </a:r>
          </a:p>
          <a:p>
            <a:pPr lvl="1">
              <a:buFont typeface="Courier New" panose="02070309020205020404" pitchFamily="49" charset="0"/>
              <a:buChar char="o"/>
            </a:pPr>
            <a:r>
              <a:rPr lang="en-US" dirty="0" smtClean="0"/>
              <a:t>That disclosure of the recording would be permissible under the Right-To-Know Law; and </a:t>
            </a:r>
          </a:p>
          <a:p>
            <a:pPr lvl="1">
              <a:buFont typeface="Courier New" panose="02070309020205020404" pitchFamily="49" charset="0"/>
              <a:buChar char="o"/>
            </a:pPr>
            <a:r>
              <a:rPr lang="en-US" dirty="0" smtClean="0"/>
              <a:t>That the public interest in disclosure outweighs the interest of the law enforcement agency, the commonwealth of any individual’s interest in nondisclosure. </a:t>
            </a:r>
          </a:p>
          <a:p>
            <a:pPr lvl="1">
              <a:buFont typeface="Courier New" panose="02070309020205020404" pitchFamily="49" charset="0"/>
              <a:buChar char="o"/>
            </a:pPr>
            <a:r>
              <a:rPr lang="en-US" dirty="0" smtClean="0"/>
              <a:t>On October 20, 2016, SB 976 was referred to the House Judiciary Committee and is pending further consideration. </a:t>
            </a:r>
            <a:endParaRPr lang="en-US" dirty="0"/>
          </a:p>
          <a:p>
            <a:endParaRPr lang="en-US" dirty="0"/>
          </a:p>
        </p:txBody>
      </p:sp>
    </p:spTree>
    <p:extLst>
      <p:ext uri="{BB962C8B-B14F-4D97-AF65-F5344CB8AC3E}">
        <p14:creationId xmlns:p14="http://schemas.microsoft.com/office/powerpoint/2010/main" val="294440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234057"/>
            <a:ext cx="9404723" cy="1400530"/>
          </a:xfrm>
        </p:spPr>
        <p:txBody>
          <a:bodyPr/>
          <a:lstStyle/>
          <a:p>
            <a:pPr algn="ctr"/>
            <a:r>
              <a:rPr lang="en-US" dirty="0" smtClean="0"/>
              <a:t>Police Officer Identity </a:t>
            </a:r>
            <a:br>
              <a:rPr lang="en-US" dirty="0" smtClean="0"/>
            </a:br>
            <a:r>
              <a:rPr lang="en-US" dirty="0" smtClean="0"/>
              <a:t>Non-Disclosure Legislation </a:t>
            </a:r>
            <a:endParaRPr lang="en-US" dirty="0"/>
          </a:p>
        </p:txBody>
      </p:sp>
      <p:sp>
        <p:nvSpPr>
          <p:cNvPr id="3" name="Content Placeholder 2"/>
          <p:cNvSpPr>
            <a:spLocks noGrp="1"/>
          </p:cNvSpPr>
          <p:nvPr>
            <p:ph idx="1"/>
          </p:nvPr>
        </p:nvSpPr>
        <p:spPr>
          <a:xfrm>
            <a:off x="1103310" y="1814379"/>
            <a:ext cx="8946541" cy="4467152"/>
          </a:xfrm>
        </p:spPr>
        <p:txBody>
          <a:bodyPr>
            <a:normAutofit/>
          </a:bodyPr>
          <a:lstStyle/>
          <a:p>
            <a:r>
              <a:rPr lang="en-US" dirty="0" smtClean="0">
                <a:solidFill>
                  <a:schemeClr val="accent3"/>
                </a:solidFill>
              </a:rPr>
              <a:t>House Bill 1538 (White) </a:t>
            </a:r>
          </a:p>
          <a:p>
            <a:pPr lvl="1">
              <a:buFont typeface="Wingdings" panose="05000000000000000000" pitchFamily="2" charset="2"/>
              <a:buChar char="v"/>
            </a:pPr>
            <a:r>
              <a:rPr lang="en-US" dirty="0" smtClean="0">
                <a:solidFill>
                  <a:srgbClr val="92D050"/>
                </a:solidFill>
              </a:rPr>
              <a:t>Highlights of the measure: </a:t>
            </a:r>
          </a:p>
          <a:p>
            <a:pPr lvl="1">
              <a:buFont typeface="Courier New" panose="02070309020205020404" pitchFamily="49" charset="0"/>
              <a:buChar char="o"/>
            </a:pPr>
            <a:r>
              <a:rPr lang="en-US" dirty="0" smtClean="0"/>
              <a:t>Would prohibit the disclosure of the name and identifying information of a law enforcement officer who either discharged their firearm or utilized force in the performance of their official duties, with the following exceptions:</a:t>
            </a:r>
          </a:p>
          <a:p>
            <a:pPr lvl="2">
              <a:buFont typeface="Courier New" panose="02070309020205020404" pitchFamily="49" charset="0"/>
              <a:buChar char="o"/>
            </a:pPr>
            <a:r>
              <a:rPr lang="en-US" dirty="0" smtClean="0"/>
              <a:t>At the conclusion of the investigation if the law enforcement officer is charged with criminal offense arising out of the discharge of a firearm or use of force;</a:t>
            </a:r>
          </a:p>
          <a:p>
            <a:pPr lvl="2">
              <a:buFont typeface="Courier New" panose="02070309020205020404" pitchFamily="49" charset="0"/>
              <a:buChar char="o"/>
            </a:pPr>
            <a:r>
              <a:rPr lang="en-US" dirty="0" smtClean="0"/>
              <a:t>If it is reasonably determined that disclosure will not create a risk  of harm to the officer, their immediate family, their property, the officer’s agency, or any agency conducting or participating in the underlying investigation of the officer, the law enforcement may release identifying information as follows:</a:t>
            </a:r>
          </a:p>
          <a:p>
            <a:pPr lvl="3">
              <a:buFont typeface="Wingdings" panose="05000000000000000000" pitchFamily="2" charset="2"/>
              <a:buChar char="ü"/>
            </a:pPr>
            <a:r>
              <a:rPr lang="en-US" dirty="0" smtClean="0"/>
              <a:t>Thirty (30) days after the discharge of the firearm or use of force; or </a:t>
            </a:r>
          </a:p>
          <a:p>
            <a:pPr lvl="1">
              <a:buFont typeface="Courier New" panose="02070309020205020404" pitchFamily="49" charset="0"/>
              <a:buChar char="o"/>
            </a:pPr>
            <a:endParaRPr lang="en-US" dirty="0" smtClean="0">
              <a:solidFill>
                <a:srgbClr val="92D050"/>
              </a:solidFill>
            </a:endParaRPr>
          </a:p>
          <a:p>
            <a:pPr lvl="1">
              <a:buFont typeface="Courier New" panose="02070309020205020404" pitchFamily="49" charset="0"/>
              <a:buChar char="o"/>
            </a:pPr>
            <a:endParaRPr lang="en-US" dirty="0" smtClean="0">
              <a:solidFill>
                <a:srgbClr val="92D050"/>
              </a:solidFill>
            </a:endParaRPr>
          </a:p>
          <a:p>
            <a:endParaRPr lang="en-US" dirty="0">
              <a:solidFill>
                <a:schemeClr val="accent3"/>
              </a:solidFill>
            </a:endParaRPr>
          </a:p>
        </p:txBody>
      </p:sp>
    </p:spTree>
    <p:extLst>
      <p:ext uri="{BB962C8B-B14F-4D97-AF65-F5344CB8AC3E}">
        <p14:creationId xmlns:p14="http://schemas.microsoft.com/office/powerpoint/2010/main" val="325692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Police Officer Identity </a:t>
            </a:r>
            <a:br>
              <a:rPr lang="en-US" dirty="0"/>
            </a:br>
            <a:r>
              <a:rPr lang="en-US" dirty="0"/>
              <a:t>Non-Disclosure </a:t>
            </a:r>
            <a:r>
              <a:rPr lang="en-US" dirty="0" smtClean="0"/>
              <a:t>Legislation (Cont.) </a:t>
            </a:r>
            <a:endParaRPr lang="en-US" dirty="0"/>
          </a:p>
        </p:txBody>
      </p:sp>
      <p:sp>
        <p:nvSpPr>
          <p:cNvPr id="3" name="Content Placeholder 2"/>
          <p:cNvSpPr>
            <a:spLocks noGrp="1"/>
          </p:cNvSpPr>
          <p:nvPr>
            <p:ph idx="1"/>
          </p:nvPr>
        </p:nvSpPr>
        <p:spPr/>
        <p:txBody>
          <a:bodyPr/>
          <a:lstStyle/>
          <a:p>
            <a:r>
              <a:rPr lang="en-US" dirty="0">
                <a:solidFill>
                  <a:schemeClr val="accent3"/>
                </a:solidFill>
              </a:rPr>
              <a:t>House Bill 1538 (White) </a:t>
            </a:r>
          </a:p>
          <a:p>
            <a:pPr lvl="1">
              <a:buFont typeface="Wingdings" panose="05000000000000000000" pitchFamily="2" charset="2"/>
              <a:buChar char="v"/>
            </a:pPr>
            <a:r>
              <a:rPr lang="en-US" dirty="0">
                <a:solidFill>
                  <a:srgbClr val="92D050"/>
                </a:solidFill>
              </a:rPr>
              <a:t>Highlights of the measure: </a:t>
            </a:r>
          </a:p>
          <a:p>
            <a:pPr lvl="2">
              <a:buFont typeface="Wingdings" panose="05000000000000000000" pitchFamily="2" charset="2"/>
              <a:buChar char="ü"/>
            </a:pPr>
            <a:r>
              <a:rPr lang="en-US" dirty="0" smtClean="0"/>
              <a:t>After the completion of an official investigation; or </a:t>
            </a:r>
          </a:p>
          <a:p>
            <a:pPr lvl="2">
              <a:buFont typeface="Wingdings" panose="05000000000000000000" pitchFamily="2" charset="2"/>
              <a:buChar char="ü"/>
            </a:pPr>
            <a:r>
              <a:rPr lang="en-US" dirty="0" smtClean="0"/>
              <a:t>If the law enforcement officers consents in writing to the release of the information; or </a:t>
            </a:r>
          </a:p>
          <a:p>
            <a:pPr lvl="2">
              <a:buFont typeface="Wingdings" panose="05000000000000000000" pitchFamily="2" charset="2"/>
              <a:buChar char="ü"/>
            </a:pPr>
            <a:r>
              <a:rPr lang="en-US" dirty="0" smtClean="0"/>
              <a:t>If disclosure is made pursuant to court rules  </a:t>
            </a:r>
            <a:endParaRPr lang="en-US" dirty="0"/>
          </a:p>
          <a:p>
            <a:pPr lvl="1">
              <a:buFont typeface="Courier New" panose="02070309020205020404" pitchFamily="49" charset="0"/>
              <a:buChar char="o"/>
            </a:pPr>
            <a:r>
              <a:rPr lang="en-US" dirty="0" smtClean="0"/>
              <a:t>Any person that violates this act commits a misdemeanor of the second degree </a:t>
            </a:r>
          </a:p>
          <a:p>
            <a:pPr lvl="1">
              <a:buFont typeface="Courier New" panose="02070309020205020404" pitchFamily="49" charset="0"/>
              <a:buChar char="o"/>
            </a:pPr>
            <a:r>
              <a:rPr lang="en-US" dirty="0" smtClean="0"/>
              <a:t>On October 25, 2016, HB 1538 was adopted by the PA General Assembly and is awaiting the Governor’s signature. </a:t>
            </a:r>
          </a:p>
        </p:txBody>
      </p:sp>
    </p:spTree>
    <p:extLst>
      <p:ext uri="{BB962C8B-B14F-4D97-AF65-F5344CB8AC3E}">
        <p14:creationId xmlns:p14="http://schemas.microsoft.com/office/powerpoint/2010/main" val="250225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Poll Watcher Reform Legislation </a:t>
            </a:r>
            <a:endParaRPr lang="en-US" dirty="0"/>
          </a:p>
        </p:txBody>
      </p:sp>
      <p:sp>
        <p:nvSpPr>
          <p:cNvPr id="3" name="Content Placeholder 2"/>
          <p:cNvSpPr>
            <a:spLocks noGrp="1"/>
          </p:cNvSpPr>
          <p:nvPr>
            <p:ph idx="1"/>
          </p:nvPr>
        </p:nvSpPr>
        <p:spPr>
          <a:xfrm>
            <a:off x="1262338" y="1575840"/>
            <a:ext cx="8946541" cy="4195481"/>
          </a:xfrm>
        </p:spPr>
        <p:txBody>
          <a:bodyPr/>
          <a:lstStyle/>
          <a:p>
            <a:r>
              <a:rPr lang="en-US" dirty="0">
                <a:solidFill>
                  <a:schemeClr val="accent3"/>
                </a:solidFill>
              </a:rPr>
              <a:t>House Bill </a:t>
            </a:r>
            <a:r>
              <a:rPr lang="en-US" dirty="0" smtClean="0">
                <a:solidFill>
                  <a:schemeClr val="accent3"/>
                </a:solidFill>
              </a:rPr>
              <a:t> 29 (Saccone) </a:t>
            </a:r>
            <a:endParaRPr lang="en-US" dirty="0">
              <a:solidFill>
                <a:schemeClr val="accent3"/>
              </a:solidFill>
            </a:endParaRPr>
          </a:p>
          <a:p>
            <a:pPr lvl="1">
              <a:buFont typeface="Wingdings" panose="05000000000000000000" pitchFamily="2" charset="2"/>
              <a:buChar char="v"/>
            </a:pPr>
            <a:r>
              <a:rPr lang="en-US" dirty="0">
                <a:solidFill>
                  <a:srgbClr val="92D050"/>
                </a:solidFill>
              </a:rPr>
              <a:t>Highlights of the measure: </a:t>
            </a:r>
            <a:endParaRPr lang="en-US" dirty="0" smtClean="0">
              <a:solidFill>
                <a:srgbClr val="92D050"/>
              </a:solidFill>
            </a:endParaRPr>
          </a:p>
          <a:p>
            <a:pPr lvl="1">
              <a:buFont typeface="Courier New" panose="02070309020205020404" pitchFamily="49" charset="0"/>
              <a:buChar char="o"/>
            </a:pPr>
            <a:r>
              <a:rPr lang="en-US" dirty="0" smtClean="0"/>
              <a:t>Would enable poll watchers to serve in any election district throughout the Commonwealth of Pennsylvania, irrespective of what county they are a registered elector of. </a:t>
            </a:r>
          </a:p>
          <a:p>
            <a:pPr lvl="1">
              <a:buFont typeface="Courier New" panose="02070309020205020404" pitchFamily="49" charset="0"/>
              <a:buChar char="o"/>
            </a:pPr>
            <a:r>
              <a:rPr lang="en-US" dirty="0" smtClean="0"/>
              <a:t>The premise of this legislation is to enable candidates to appoint poll watchers to counties and election districts where they have minimal representation or support for the purpose of monitoring voter activity in heavily Democratic-controlled election districts. </a:t>
            </a:r>
          </a:p>
          <a:p>
            <a:pPr lvl="1">
              <a:buFont typeface="Courier New" panose="02070309020205020404" pitchFamily="49" charset="0"/>
              <a:buChar char="o"/>
            </a:pPr>
            <a:r>
              <a:rPr lang="en-US" dirty="0" smtClean="0"/>
              <a:t>On September 21, 2016, HB 29 received second consideration in the House chamber. It was recommitted to the House Appropriations Committee and is pending further consideration. </a:t>
            </a:r>
            <a:endParaRPr lang="en-US" dirty="0"/>
          </a:p>
          <a:p>
            <a:endParaRPr lang="en-US" dirty="0"/>
          </a:p>
        </p:txBody>
      </p:sp>
    </p:spTree>
    <p:extLst>
      <p:ext uri="{BB962C8B-B14F-4D97-AF65-F5344CB8AC3E}">
        <p14:creationId xmlns:p14="http://schemas.microsoft.com/office/powerpoint/2010/main" val="3960285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Prison Industry Enhancement (PIE)</a:t>
            </a:r>
            <a:endParaRPr lang="en-US" dirty="0"/>
          </a:p>
        </p:txBody>
      </p:sp>
      <p:sp>
        <p:nvSpPr>
          <p:cNvPr id="3" name="Content Placeholder 2"/>
          <p:cNvSpPr>
            <a:spLocks noGrp="1"/>
          </p:cNvSpPr>
          <p:nvPr>
            <p:ph idx="1"/>
          </p:nvPr>
        </p:nvSpPr>
        <p:spPr>
          <a:xfrm>
            <a:off x="1104293" y="1317423"/>
            <a:ext cx="10663637" cy="5302038"/>
          </a:xfrm>
        </p:spPr>
        <p:txBody>
          <a:bodyPr/>
          <a:lstStyle/>
          <a:p>
            <a:r>
              <a:rPr lang="en-US" dirty="0" smtClean="0">
                <a:solidFill>
                  <a:schemeClr val="accent3"/>
                </a:solidFill>
              </a:rPr>
              <a:t>Senate Bill 525(Greenleaf)/HB 1414 (Kim/Stephens)</a:t>
            </a:r>
            <a:endParaRPr lang="en-US" dirty="0">
              <a:solidFill>
                <a:schemeClr val="accent3"/>
              </a:solidFill>
            </a:endParaRPr>
          </a:p>
          <a:p>
            <a:pPr lvl="1">
              <a:buFont typeface="Wingdings" panose="05000000000000000000" pitchFamily="2" charset="2"/>
              <a:buChar char="v"/>
            </a:pPr>
            <a:r>
              <a:rPr lang="en-US" dirty="0">
                <a:solidFill>
                  <a:srgbClr val="92D050"/>
                </a:solidFill>
              </a:rPr>
              <a:t>Highlights of the measure: </a:t>
            </a:r>
            <a:endParaRPr lang="en-US" dirty="0" smtClean="0">
              <a:solidFill>
                <a:srgbClr val="92D050"/>
              </a:solidFill>
            </a:endParaRPr>
          </a:p>
          <a:p>
            <a:pPr lvl="1">
              <a:buFont typeface="Arial" panose="020B0604020202020204" pitchFamily="34" charset="0"/>
              <a:buChar char="•"/>
            </a:pPr>
            <a:r>
              <a:rPr lang="en-US" dirty="0" smtClean="0"/>
              <a:t>Would authorize the Department of Corrections (DOC) to contract with private industry and employ eligible inmates at a wage of at least $7.25 an hour; </a:t>
            </a:r>
          </a:p>
          <a:p>
            <a:pPr lvl="1">
              <a:buFont typeface="Arial" panose="020B0604020202020204" pitchFamily="34" charset="0"/>
              <a:buChar char="•"/>
            </a:pPr>
            <a:r>
              <a:rPr lang="en-US" dirty="0" smtClean="0"/>
              <a:t>Would establish a nine-member Prison Industry Authority, that would be tasked with approving/disapproving contracts; </a:t>
            </a:r>
          </a:p>
          <a:p>
            <a:pPr lvl="1">
              <a:buFont typeface="Arial" panose="020B0604020202020204" pitchFamily="34" charset="0"/>
              <a:buChar char="•"/>
            </a:pPr>
            <a:r>
              <a:rPr lang="en-US" dirty="0" smtClean="0"/>
              <a:t>Would automatically establish a savings account and set aside monies for partial payment of room &amp; board, restitution &amp; court costs, and other outstanding financial obligations; and</a:t>
            </a:r>
          </a:p>
          <a:p>
            <a:pPr lvl="1">
              <a:buFont typeface="Arial" panose="020B0604020202020204" pitchFamily="34" charset="0"/>
              <a:buChar char="•"/>
            </a:pPr>
            <a:r>
              <a:rPr lang="en-US" dirty="0" smtClean="0"/>
              <a:t>Would provide inmates with transferrable skills and training to utilize upon their release</a:t>
            </a:r>
          </a:p>
          <a:p>
            <a:pPr lvl="1">
              <a:buFont typeface="Arial" panose="020B0604020202020204" pitchFamily="34" charset="0"/>
              <a:buChar char="•"/>
            </a:pPr>
            <a:r>
              <a:rPr lang="en-US" dirty="0" smtClean="0"/>
              <a:t>On September 26, 2016, SB 525 was re-reported out of the Senate Appropriations Committee. It is pending further second consideration on the Senate floor. </a:t>
            </a:r>
          </a:p>
          <a:p>
            <a:pPr lvl="1">
              <a:buFont typeface="Arial" panose="020B0604020202020204" pitchFamily="34" charset="0"/>
              <a:buChar char="•"/>
            </a:pPr>
            <a:r>
              <a:rPr lang="en-US" dirty="0" smtClean="0"/>
              <a:t>On June 26, 2015, HB 1414 was referred to the House Judiciary Committee and is pending further consideration. </a:t>
            </a:r>
          </a:p>
          <a:p>
            <a:pPr lvl="1">
              <a:buFont typeface="Arial" panose="020B0604020202020204" pitchFamily="34" charset="0"/>
              <a:buChar char="•"/>
            </a:pPr>
            <a:endParaRPr lang="en-US" dirty="0">
              <a:solidFill>
                <a:srgbClr val="92D050"/>
              </a:solidFill>
            </a:endParaRPr>
          </a:p>
          <a:p>
            <a:endParaRPr lang="en-US" dirty="0"/>
          </a:p>
        </p:txBody>
      </p:sp>
    </p:spTree>
    <p:extLst>
      <p:ext uri="{BB962C8B-B14F-4D97-AF65-F5344CB8AC3E}">
        <p14:creationId xmlns:p14="http://schemas.microsoft.com/office/powerpoint/2010/main" val="199790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Small Amounts of Marijuana Legislation </a:t>
            </a:r>
            <a:endParaRPr lang="en-US" dirty="0"/>
          </a:p>
        </p:txBody>
      </p:sp>
      <p:sp>
        <p:nvSpPr>
          <p:cNvPr id="3" name="Content Placeholder 2"/>
          <p:cNvSpPr>
            <a:spLocks noGrp="1"/>
          </p:cNvSpPr>
          <p:nvPr>
            <p:ph idx="1"/>
          </p:nvPr>
        </p:nvSpPr>
        <p:spPr>
          <a:xfrm>
            <a:off x="1103312" y="2052918"/>
            <a:ext cx="10386323" cy="4195481"/>
          </a:xfrm>
        </p:spPr>
        <p:txBody>
          <a:bodyPr/>
          <a:lstStyle/>
          <a:p>
            <a:r>
              <a:rPr lang="en-US" dirty="0">
                <a:solidFill>
                  <a:schemeClr val="accent3"/>
                </a:solidFill>
              </a:rPr>
              <a:t>House Bill  </a:t>
            </a:r>
            <a:r>
              <a:rPr lang="en-US" dirty="0" smtClean="0">
                <a:solidFill>
                  <a:schemeClr val="accent3"/>
                </a:solidFill>
              </a:rPr>
              <a:t>1422 (</a:t>
            </a:r>
            <a:r>
              <a:rPr lang="en-US" dirty="0" err="1" smtClean="0">
                <a:solidFill>
                  <a:schemeClr val="accent3"/>
                </a:solidFill>
              </a:rPr>
              <a:t>Jozwiak</a:t>
            </a:r>
            <a:r>
              <a:rPr lang="en-US" dirty="0" smtClean="0">
                <a:solidFill>
                  <a:schemeClr val="accent3"/>
                </a:solidFill>
              </a:rPr>
              <a:t>) </a:t>
            </a:r>
            <a:endParaRPr lang="en-US" dirty="0">
              <a:solidFill>
                <a:schemeClr val="accent3"/>
              </a:solidFill>
            </a:endParaRPr>
          </a:p>
          <a:p>
            <a:pPr lvl="1">
              <a:buFont typeface="Wingdings" panose="05000000000000000000" pitchFamily="2" charset="2"/>
              <a:buChar char="v"/>
            </a:pPr>
            <a:r>
              <a:rPr lang="en-US" dirty="0">
                <a:solidFill>
                  <a:srgbClr val="92D050"/>
                </a:solidFill>
              </a:rPr>
              <a:t>Highlights of the measure: </a:t>
            </a:r>
            <a:endParaRPr lang="en-US" dirty="0" smtClean="0">
              <a:solidFill>
                <a:srgbClr val="92D050"/>
              </a:solidFill>
            </a:endParaRPr>
          </a:p>
          <a:p>
            <a:pPr lvl="1">
              <a:buFont typeface="Courier New" panose="02070309020205020404" pitchFamily="49" charset="0"/>
              <a:buChar char="o"/>
            </a:pPr>
            <a:r>
              <a:rPr lang="en-US" dirty="0" smtClean="0"/>
              <a:t>Would reclassify the grading of offense for the possession of a small amount of marijuana (30 grams or less) from a misdemeanor to a summary conviction. </a:t>
            </a:r>
          </a:p>
          <a:p>
            <a:pPr lvl="1">
              <a:buFont typeface="Courier New" panose="02070309020205020404" pitchFamily="49" charset="0"/>
              <a:buChar char="o"/>
            </a:pPr>
            <a:r>
              <a:rPr lang="en-US" dirty="0" smtClean="0"/>
              <a:t>The fine structure for this proposed Act is as follows: </a:t>
            </a:r>
          </a:p>
          <a:p>
            <a:pPr lvl="2">
              <a:buFont typeface="Wingdings" panose="05000000000000000000" pitchFamily="2" charset="2"/>
              <a:buChar char="q"/>
            </a:pPr>
            <a:r>
              <a:rPr lang="en-US" dirty="0" smtClean="0"/>
              <a:t>Not less than $500 for the first offense;</a:t>
            </a:r>
          </a:p>
          <a:p>
            <a:pPr lvl="2">
              <a:buFont typeface="Wingdings" panose="05000000000000000000" pitchFamily="2" charset="2"/>
              <a:buChar char="q"/>
            </a:pPr>
            <a:r>
              <a:rPr lang="en-US" dirty="0" smtClean="0"/>
              <a:t>Not less than $750 for the second offense; </a:t>
            </a:r>
          </a:p>
          <a:p>
            <a:pPr lvl="2">
              <a:buFont typeface="Wingdings" panose="05000000000000000000" pitchFamily="2" charset="2"/>
              <a:buChar char="q"/>
            </a:pPr>
            <a:r>
              <a:rPr lang="en-US" dirty="0" smtClean="0"/>
              <a:t>Not less than $1,000 for a third and subsequent offense. </a:t>
            </a:r>
          </a:p>
          <a:p>
            <a:pPr marL="914400" lvl="2" indent="0">
              <a:buNone/>
            </a:pPr>
            <a:endParaRPr lang="en-US" dirty="0" smtClean="0"/>
          </a:p>
          <a:p>
            <a:pPr lvl="1">
              <a:buFont typeface="Courier New" panose="02070309020205020404" pitchFamily="49" charset="0"/>
              <a:buChar char="o"/>
            </a:pPr>
            <a:r>
              <a:rPr lang="en-US" dirty="0" smtClean="0"/>
              <a:t>On June 28, 2016, HB 1422 was referred to the House Judiciary Committee and is pending further consideration </a:t>
            </a:r>
          </a:p>
          <a:p>
            <a:pPr lvl="2">
              <a:buFont typeface="Courier New" panose="02070309020205020404" pitchFamily="49" charset="0"/>
              <a:buChar char="o"/>
            </a:pPr>
            <a:endParaRPr lang="en-US" dirty="0"/>
          </a:p>
          <a:p>
            <a:endParaRPr lang="en-US" dirty="0"/>
          </a:p>
        </p:txBody>
      </p:sp>
    </p:spTree>
    <p:extLst>
      <p:ext uri="{BB962C8B-B14F-4D97-AF65-F5344CB8AC3E}">
        <p14:creationId xmlns:p14="http://schemas.microsoft.com/office/powerpoint/2010/main" val="2311117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1780</TotalTime>
  <Words>1177</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Century Gothic</vt:lpstr>
      <vt:lpstr>Courier New</vt:lpstr>
      <vt:lpstr>Wingdings</vt:lpstr>
      <vt:lpstr>Wingdings 3</vt:lpstr>
      <vt:lpstr>Ion</vt:lpstr>
      <vt:lpstr>Notable Legislation</vt:lpstr>
      <vt:lpstr>Body Camera Legislation </vt:lpstr>
      <vt:lpstr>Body Camera Legislation (Cont.)</vt:lpstr>
      <vt:lpstr>Body Camera Legislation (Cont.)</vt:lpstr>
      <vt:lpstr>Police Officer Identity  Non-Disclosure Legislation </vt:lpstr>
      <vt:lpstr>Police Officer Identity  Non-Disclosure Legislation (Cont.) </vt:lpstr>
      <vt:lpstr>Poll Watcher Reform Legislation </vt:lpstr>
      <vt:lpstr>Prison Industry Enhancement (PIE)</vt:lpstr>
      <vt:lpstr>Small Amounts of Marijuana Legislation </vt:lpstr>
      <vt:lpstr>Other Legislation of Import </vt:lpstr>
      <vt:lpstr>  Pennsylvania Legislative Black Caucus </vt:lpstr>
    </vt:vector>
  </TitlesOfParts>
  <Company>Democratic Caucus, PA House of Representatives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Notable Legislation</dc:title>
  <dc:creator>Flood, Brandon</dc:creator>
  <cp:lastModifiedBy>Flood, Brandon</cp:lastModifiedBy>
  <cp:revision>42</cp:revision>
  <dcterms:created xsi:type="dcterms:W3CDTF">2016-10-25T21:36:57Z</dcterms:created>
  <dcterms:modified xsi:type="dcterms:W3CDTF">2016-11-01T19:45:53Z</dcterms:modified>
</cp:coreProperties>
</file>